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1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latin typeface="Arial"/>
              </a:rPr>
              <a:t>Click to edit the notes format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1400" spc="-1" strike="noStrike">
                <a:latin typeface="Times New Roman"/>
              </a:rPr>
              <a:t> 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PT" sz="1400" spc="-1" strike="noStrike">
                <a:latin typeface="Times New Roman"/>
              </a:rPr>
              <a:t> 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PT" sz="1400" spc="-1" strike="noStrike">
                <a:latin typeface="Times New Roman"/>
              </a:rPr>
              <a:t> 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0903014-83C5-4D33-ABD5-C9D0A1EF6E25}" type="slidenum">
              <a:rPr b="0" lang="pt-PT" sz="1400" spc="-1" strike="noStrike">
                <a:latin typeface="Times New Roman"/>
              </a:rPr>
              <a:t>1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</a:rPr>
              <a:t>There’s a need for applications which provide decision support tools for skin lesion classification</a:t>
            </a:r>
            <a:endParaRPr b="0" lang="pt-PT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</a:rPr>
              <a:t>CNN’s for skin lesion classification show improved performance when compared to hand crafted methods or other ML algorithms.</a:t>
            </a:r>
            <a:endParaRPr b="0" lang="pt-PT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</a:rPr>
              <a:t>Techniques such as transfer learning or data augmentation help improve the model’s performance </a:t>
            </a:r>
            <a:endParaRPr b="0" lang="pt-PT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</a:rPr>
              <a:t>Problems to overcome:</a:t>
            </a:r>
            <a:endParaRPr b="0" lang="pt-PT" sz="18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No pigmented skin solutions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Real world images are not “perfect”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Collaborations in order to deploy such systems</a:t>
            </a:r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1100" spc="-1" strike="noStrike">
                <a:latin typeface="Arial"/>
              </a:rPr>
              <a:t>CNNs are inspired by the organization of cat’s visual cortex [85]. CNNs rely on local connections and tied weights across the units followed by feature pooling (subsampling) to obtain translation invariant descriptors [52]. The basic CNN architecture consists of one convolutional and pooling layer, optionally followed by a fully connected layer for supervised prediction. In practice, CNNs are composed by&gt;10 convolutional and pooling layers to better model the input space. The most successful applications ofCNNs were obtained in computer vision [43, 44]. CNNs usually require a large data set of labeled documents to be properly trained.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100" spc="-1" strike="noStrike">
                <a:latin typeface="Arial"/>
              </a:rPr>
              <a:t>RNNs</a:t>
            </a:r>
            <a:endParaRPr b="0" lang="pt-PT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1475618-CCFA-46BB-907F-DDA192838326}" type="slidenum"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pt-PT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666666"/>
                </a:solidFill>
                <a:latin typeface="Arial"/>
              </a:rPr>
              <a:t>Click to edit the outline text format</a:t>
            </a:r>
            <a:endParaRPr b="0" lang="pt-PT" sz="1400" spc="-1" strike="noStrike">
              <a:solidFill>
                <a:srgbClr val="666666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65202A4-B99F-4527-8570-C90184E2F9A7}" type="slidenum"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pt-PT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doi.org/10.1093/annonc/mdy166" TargetMode="External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54;p13" descr=""/>
          <p:cNvPicPr/>
          <p:nvPr/>
        </p:nvPicPr>
        <p:blipFill>
          <a:blip r:embed="rId1"/>
          <a:srcRect l="0" t="17682" r="0" b="20736"/>
          <a:stretch/>
        </p:blipFill>
        <p:spPr>
          <a:xfrm>
            <a:off x="4320" y="0"/>
            <a:ext cx="9135000" cy="514332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311760" y="1345320"/>
            <a:ext cx="8520120" cy="13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pt-PT" sz="3600" spc="-1" strike="noStrike">
                <a:solidFill>
                  <a:srgbClr val="000000"/>
                </a:solidFill>
                <a:latin typeface="Arial"/>
                <a:ea typeface="Arial"/>
              </a:rPr>
              <a:t>Machine Learning for Automated Diagnosis of Skin Lesions</a:t>
            </a:r>
            <a:endParaRPr b="0" lang="pt-PT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11760" y="2559600"/>
            <a:ext cx="8520120" cy="1238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pt-PT" sz="2200" spc="-1" strike="noStrike">
                <a:solidFill>
                  <a:srgbClr val="595959"/>
                </a:solidFill>
                <a:latin typeface="Arial"/>
                <a:ea typeface="Arial"/>
              </a:rPr>
              <a:t>Student: Fábio Santos Nº80317 </a:t>
            </a:r>
            <a:endParaRPr b="0" lang="pt-PT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PT" sz="2200" spc="-1" strike="noStrike">
                <a:solidFill>
                  <a:srgbClr val="595959"/>
                </a:solidFill>
                <a:latin typeface="Arial"/>
                <a:ea typeface="Arial"/>
              </a:rPr>
              <a:t>Supervisors: Filipe Silva, Pétia Georgieva</a:t>
            </a:r>
            <a:endParaRPr b="0" lang="pt-PT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PT" sz="2200" spc="-1" strike="noStrike">
                <a:solidFill>
                  <a:srgbClr val="595959"/>
                </a:solidFill>
                <a:latin typeface="Arial"/>
                <a:ea typeface="Arial"/>
              </a:rPr>
              <a:t>Seminar, Aveiro University, 11/12/2019</a:t>
            </a:r>
            <a:endParaRPr b="0" lang="pt-PT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2926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CNN’s Architectures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235440" y="923760"/>
            <a:ext cx="4829760" cy="200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ImageNet dataset: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Visual dataset designed for use in visual recognition software research.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Contains more than 14 Million hand labelled images with over 20000 classes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Imagenet large scale visual recognition challenge (ILSVRC)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152040" y="2451240"/>
            <a:ext cx="22719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13- VGGNet Architecture [11]</a:t>
            </a:r>
            <a:endParaRPr b="0" lang="pt-PT" sz="1000" spc="-1" strike="noStrike">
              <a:latin typeface="Arial"/>
            </a:endParaRPr>
          </a:p>
        </p:txBody>
      </p:sp>
      <p:pic>
        <p:nvPicPr>
          <p:cNvPr id="133" name="Google Shape;139;p22" descr=""/>
          <p:cNvPicPr/>
          <p:nvPr/>
        </p:nvPicPr>
        <p:blipFill>
          <a:blip r:embed="rId1"/>
          <a:stretch/>
        </p:blipFill>
        <p:spPr>
          <a:xfrm>
            <a:off x="4972320" y="0"/>
            <a:ext cx="4171320" cy="244944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272880" y="2695680"/>
            <a:ext cx="859752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VGGNet:</a:t>
            </a:r>
            <a:endParaRPr b="0" lang="pt-PT" sz="18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2014’s ILSVRC winner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Most common variation has 16 weight layers 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Increased depth to build abstract features</a:t>
            </a:r>
            <a:endParaRPr b="0" lang="pt-PT" sz="14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ResNet (Residual neural network):</a:t>
            </a:r>
            <a:endParaRPr b="0" lang="pt-PT" sz="18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2015’s ILSVRC winner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Beats human performance on ImageNet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Less parameters than VGGNet (more lightweight)</a:t>
            </a:r>
            <a:endParaRPr b="0" lang="pt-PT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152 layers!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135" name="Google Shape;141;p22" descr=""/>
          <p:cNvPicPr/>
          <p:nvPr/>
        </p:nvPicPr>
        <p:blipFill>
          <a:blip r:embed="rId2"/>
          <a:srcRect l="0" t="19721" r="3099" b="3582"/>
          <a:stretch/>
        </p:blipFill>
        <p:spPr>
          <a:xfrm>
            <a:off x="5001840" y="2832120"/>
            <a:ext cx="4171320" cy="1470960"/>
          </a:xfrm>
          <a:prstGeom prst="rect">
            <a:avLst/>
          </a:prstGeom>
          <a:ln>
            <a:noFill/>
          </a:ln>
        </p:spPr>
      </p:pic>
      <p:sp>
        <p:nvSpPr>
          <p:cNvPr id="136" name="CustomShape 5"/>
          <p:cNvSpPr/>
          <p:nvPr/>
        </p:nvSpPr>
        <p:spPr>
          <a:xfrm>
            <a:off x="6152040" y="4303800"/>
            <a:ext cx="2020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14- Conventional CNN [12]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47;p23" descr=""/>
          <p:cNvPicPr/>
          <p:nvPr/>
        </p:nvPicPr>
        <p:blipFill>
          <a:blip r:embed="rId1"/>
          <a:stretch/>
        </p:blipFill>
        <p:spPr>
          <a:xfrm>
            <a:off x="1112400" y="2602440"/>
            <a:ext cx="6710760" cy="246420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Transfer Learning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19200" y="2602440"/>
            <a:ext cx="47134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14 - Transfer learning applied in skin lesion classification [13]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311760" y="1204560"/>
            <a:ext cx="8664840" cy="92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Deep networks requires large amounts of data and computational power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Method of reusing a model or knowledge for another related task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Very common technique for image recognition problems (most ISIC submissions use this approach)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2926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Training CNN’s: bias and variance trade off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Oftentimes, models tend to either underfit or overfit while training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Underfitting means that the model doesn’t perform well on the training data (high bias low variance)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Overfitting means that the model performs well on the training data but generalizes poorly to new data (low bias high variance)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Overfitting is very common on small datasets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One must find the best trade off between bias and variance while training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Data augmentation: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Generative models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General transformations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Google Shape;157;p24" descr=""/>
          <p:cNvPicPr/>
          <p:nvPr/>
        </p:nvPicPr>
        <p:blipFill>
          <a:blip r:embed="rId1"/>
          <a:srcRect l="0" t="0" r="38929" b="0"/>
          <a:stretch/>
        </p:blipFill>
        <p:spPr>
          <a:xfrm>
            <a:off x="4793040" y="3373920"/>
            <a:ext cx="3771360" cy="155232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5513400" y="4850280"/>
            <a:ext cx="24066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15 - MNIST data augmentation [14]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63;p25" descr=""/>
          <p:cNvPicPr/>
          <p:nvPr/>
        </p:nvPicPr>
        <p:blipFill>
          <a:blip r:embed="rId1"/>
          <a:stretch/>
        </p:blipFill>
        <p:spPr>
          <a:xfrm>
            <a:off x="4722480" y="1263240"/>
            <a:ext cx="4499280" cy="3305520"/>
          </a:xfrm>
          <a:prstGeom prst="rect">
            <a:avLst/>
          </a:prstGeom>
          <a:ln>
            <a:noFill/>
          </a:ln>
        </p:spPr>
      </p:pic>
      <p:sp>
        <p:nvSpPr>
          <p:cNvPr id="1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Proposed work and next steps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64440" y="1131480"/>
            <a:ext cx="4892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3000"/>
              </a:lnSpc>
              <a:buClr>
                <a:srgbClr val="595959"/>
              </a:buClr>
              <a:buFont typeface="Arial"/>
              <a:buChar char="●"/>
            </a:pP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Develop a decision support tool for dermatologists: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3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Multiclass classifier to ISIC 2020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3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Study effects of data augmentation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3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Hyperparameter and model optimization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3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●"/>
            </a:pP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Develop a responsive eHealth app for patients and dermatologists that integrates: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3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Change detection tool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3000"/>
              </a:lnSpc>
              <a:spcBef>
                <a:spcPts val="1001"/>
              </a:spcBef>
              <a:spcAft>
                <a:spcPts val="1001"/>
              </a:spcAft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Decision support tool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571360" y="4645080"/>
            <a:ext cx="280188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16 - Dissertation proposed work scheme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Conclusions</a:t>
            </a:r>
            <a:br/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There’s a need for a decision support system to help dermatologists in the diagnosis of skin lesions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CNNs show promising results in automated skin lesion diagnosis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Techniques such as transfer learning are widely used in skin lesion diagnosis due to lack of data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Data augmentation can greatly help with the overfitting problem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Points to consider: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Deploying deep learning models into a web app requires orchestration</a:t>
            </a:r>
            <a:endParaRPr b="0" lang="pt-PT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Influence of datasets, skin pigmentation and image quality</a:t>
            </a:r>
            <a:endParaRPr b="0" lang="pt-P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1760" y="369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References (1)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</a:rPr>
              <a:t>[1] - Ali, A. A., &amp; Al-Marzouqi, H. (2017, June 28). Melanoma detection using regular convolutional neural networks. 2017 International Conference on Electrical and Computing Technologies and Applications, ICECTA 2017. Institute of Electrical and Electronics Engineers Inc. https://doi.org/10.1109/ICECTA.2017.8252041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</a:rPr>
              <a:t>[2] - The Surgeon General’s Call to Action to Prevent Skin Cancer. (2014). The Surgeon General’s Call to Action to Prevent Skin Cancer. Retrieved from http://www.ncbi.nlm.nih.gov/pubmed/25320835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</a:rPr>
              <a:t>[3]  “SkinVision | Skin Cancer Melanoma Detection App | Check Your Skin.” [Online]. Available: https://www.skinvision.com/. [Accessed: 20-Nov-2019]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</a:rPr>
              <a:t>[4] - Esteva, A., Kuprel, B., Novoa, R. A., Ko, J., Swetter, S. M., Blau, H. M., &amp; Thrun, S. (2017). Dermatologist-level classification of skin cancer with deep neural networks. Nature, 542(7639), 115–118. https://doi.org/10.1038/nature21056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</a:rPr>
              <a:t>[5] - Haenssle, H. A., Fink, C., Schneiderbauer, R., Toberer, F., Buhl, T., Blum, A., … Zalaudek, I. (2018). Man against Machine: Diagnostic performance of a deep learning convolutional neural network for dermoscopic melanoma recognition in comparison to 58 dermatologists. Annals of Oncology. Oxford University Press. </a:t>
            </a:r>
            <a:r>
              <a:rPr b="0" lang="pt-PT" sz="1200" spc="-1" strike="noStrike">
                <a:solidFill>
                  <a:srgbClr val="666666"/>
                </a:solidFill>
                <a:latin typeface="Arial"/>
                <a:ea typeface="Arial"/>
                <a:hlinkClick r:id="rId1"/>
              </a:rPr>
              <a:t>https://doi.org/10.1093/annonc/mdy166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[6] - Ly, P., Bein, D., &amp; Verma, A. (2019, August 15). New Compact Deep Learning Model for Skin Cancer Recognition. Institute of Electrical and Electronics Engineers (IEEE). https://doi.org/10.1109/uemcon.2018.8796628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[7] - Gessert, N., Nielsen, M., Shaikh, M., Werner, R., &amp; Schlaefer, A. (n.d.). Skin Lesion Classification Using Loss Balancing and Ensembles of Multi-Resolution EfficientNets.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599"/>
              </a:spcAft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1228680"/>
            <a:ext cx="8520120" cy="295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[8] - Nozdryn-Plotnicki, A., Yap, J., &amp; Yolland, W. (n.d.). </a:t>
            </a:r>
            <a:r>
              <a:rPr b="0" i="1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Ensembling Convolutional Neural Networks for Skin Cancer Classification</a:t>
            </a: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[9] -  “DermEngine | Visual Search.” [Online]. Available: https://www.dermengine.com/en-ca/visual-search. [Accessed: 21-Nov-2019]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[10] - R. Miotto, F. Wang, S. Wang, X. Jiang, and J. T. Dudley, “Deep learning for healthcare: Review, opportunities and challenges,” Brief. Bioinform., vol. 19, no. 6, pp. 1236–1246, May 2017.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[11] - Canziani, A., Culurciello, E., &amp; Paszke, A. (n.d.). AN ANALYSIS OF DEEP NEURAL NETWORK MODELS FOR PRACTICAL APPLICATIONS.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[12] - Basics of the Classic CNN - Towards Data Science. (n.d.). Retrieved December 11, 2019, from https://towardsdatascience.com/basics-of-the-classic-cnn-a3dce1225add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[13] - Pomponiu, V., Nejati, H., &amp; Cheung, N. M. (2016). Deepmole: Deep neural networks for skin mole lesion classification. In Proceedings - International Conference on Image Processing, ICIP (Vol. 2016-August, pp. 2623–2627). IEEE Computer Society. https://doi.org/10.1109/ICIP.2016.7532834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[14] - Learning to Compose Domain-Specific Transformations for Data Augmentation. (n.d.). Retrieved December 8, 2019, from https://hazyresearch.github.io/snorkel/blog/tanda.html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r>
              <a:rPr b="0" lang="pt-PT" sz="12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pt-PT" sz="12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2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3000"/>
              </a:lnSpc>
              <a:spcBef>
                <a:spcPts val="499"/>
              </a:spcBef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599"/>
              </a:spcAft>
            </a:pPr>
            <a:endParaRPr b="0" lang="pt-PT" sz="10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11760" y="369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References (2)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157" name="Google Shape;197;p30" descr=""/>
          <p:cNvPicPr/>
          <p:nvPr/>
        </p:nvPicPr>
        <p:blipFill>
          <a:blip r:embed="rId1"/>
          <a:srcRect l="0" t="17682" r="0" b="20736"/>
          <a:stretch/>
        </p:blipFill>
        <p:spPr>
          <a:xfrm>
            <a:off x="4320" y="0"/>
            <a:ext cx="9135000" cy="5143320"/>
          </a:xfrm>
          <a:prstGeom prst="rect">
            <a:avLst/>
          </a:prstGeom>
          <a:ln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311760" y="2159640"/>
            <a:ext cx="8520120" cy="82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pt-PT" sz="3600" spc="-1" strike="noStrike">
                <a:solidFill>
                  <a:srgbClr val="000000"/>
                </a:solidFill>
                <a:latin typeface="Arial"/>
                <a:ea typeface="Arial"/>
              </a:rPr>
              <a:t>Questions?</a:t>
            </a:r>
            <a:endParaRPr b="0" lang="pt-PT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Context and Objectives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62;p14" descr=""/>
          <p:cNvPicPr/>
          <p:nvPr/>
        </p:nvPicPr>
        <p:blipFill>
          <a:blip r:embed="rId1"/>
          <a:srcRect l="0" t="0" r="0" b="6200"/>
          <a:stretch/>
        </p:blipFill>
        <p:spPr>
          <a:xfrm>
            <a:off x="4910760" y="3130920"/>
            <a:ext cx="3608280" cy="1671120"/>
          </a:xfrm>
          <a:prstGeom prst="rect">
            <a:avLst/>
          </a:prstGeom>
          <a:ln>
            <a:noFill/>
          </a:ln>
        </p:spPr>
      </p:pic>
      <p:sp>
        <p:nvSpPr>
          <p:cNvPr id="89" name="TextShape 2"/>
          <p:cNvSpPr txBox="1"/>
          <p:nvPr/>
        </p:nvSpPr>
        <p:spPr>
          <a:xfrm>
            <a:off x="311760" y="952560"/>
            <a:ext cx="8777160" cy="23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Skin cancer is the </a:t>
            </a: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most common type of cancer</a:t>
            </a: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 (1 in 5 persons)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When detected on late stages survival rates are 23%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When detected early survival rates are 99%!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Skin lesions can be difficult to classify even for dermatologists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Support decision tool for automated diagnosis of skin lesions are needed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1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eHealth/mHealth app which integrates well into the clinical workflow 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90" name="Google Shape;64;p14" descr=""/>
          <p:cNvPicPr/>
          <p:nvPr/>
        </p:nvPicPr>
        <p:blipFill>
          <a:blip r:embed="rId2"/>
          <a:stretch/>
        </p:blipFill>
        <p:spPr>
          <a:xfrm>
            <a:off x="742320" y="3186000"/>
            <a:ext cx="2824200" cy="156060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5596560" y="4823280"/>
            <a:ext cx="22363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2 - Melanoma incidence rates [2]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995040" y="4823280"/>
            <a:ext cx="23191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1 - Melanoma vs benign moles [1]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71;p15" descr=""/>
          <p:cNvPicPr/>
          <p:nvPr/>
        </p:nvPicPr>
        <p:blipFill>
          <a:blip r:embed="rId1"/>
          <a:srcRect l="24200" t="0" r="31423" b="0"/>
          <a:stretch/>
        </p:blipFill>
        <p:spPr>
          <a:xfrm>
            <a:off x="5873040" y="0"/>
            <a:ext cx="3422880" cy="514332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Deep learning in medical imaging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152360"/>
            <a:ext cx="554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Advantages over other Ml methods: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No feature engineering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Transfer learning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Rise of deep learning due to: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New methods to prevent overfitting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Rise of computing power along with GPU usage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High level modules to build neural nets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Applied in contexts such as: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Diabetic retinopathy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Diagnosis of breast nodules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Used as support tool in eHealth/mHealth apps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Can beat human performance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6480000" y="167040"/>
            <a:ext cx="21247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ffffff"/>
                </a:solidFill>
                <a:latin typeface="Arial"/>
                <a:ea typeface="Arial"/>
              </a:rPr>
              <a:t>Fig 3 - SkinVision mHealth app [3]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11760" y="1321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“</a:t>
            </a: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Dermatologist-level classification of skin cancer with deep neural networks”, by Esteva et al. in 2017 [4]: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Most famous result in skin lesion classification using deep learning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Labelled skin images from multiple sources totalling </a:t>
            </a: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129450 samples!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Used data augmentation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Transfer learning approach (InceptionV3 trained on ImageNet)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Evaluated against 21 board-certified dermatologists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AUC: 0.96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“</a:t>
            </a: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Man against machine”, by Haenssle et al, in 2018 [5]: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Similar approach to Esteva et al but with less data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Evaluated against </a:t>
            </a: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58 dermatologists</a:t>
            </a: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!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1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AUC: 0.86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Most approaches use transfer learning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98" name="Google Shape;80;p16" descr=""/>
          <p:cNvPicPr/>
          <p:nvPr/>
        </p:nvPicPr>
        <p:blipFill>
          <a:blip r:embed="rId1"/>
          <a:stretch/>
        </p:blipFill>
        <p:spPr>
          <a:xfrm>
            <a:off x="7074360" y="2422080"/>
            <a:ext cx="2069280" cy="272124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7194960" y="2143800"/>
            <a:ext cx="194868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4 - Nature’s front page [4] 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480960" y="262800"/>
            <a:ext cx="73576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Deep learning for skin lesion diagnosis (transfer learning)</a:t>
            </a:r>
            <a:br/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87;p17" descr=""/>
          <p:cNvPicPr/>
          <p:nvPr/>
        </p:nvPicPr>
        <p:blipFill>
          <a:blip r:embed="rId1"/>
          <a:stretch/>
        </p:blipFill>
        <p:spPr>
          <a:xfrm>
            <a:off x="743400" y="3403800"/>
            <a:ext cx="3360960" cy="141084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11760" y="444960"/>
            <a:ext cx="8672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Deep learning for skin lesion diagnosis (from scratch)</a:t>
            </a:r>
            <a:br/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11760" y="1076400"/>
            <a:ext cx="8672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“</a:t>
            </a: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New compact deep learning model for skin cancer recognition“, by Ly et al. in 2019 [6]: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Binary classification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Balances benign and malign cases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“</a:t>
            </a: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PHDB” dataset comprised of multiple datasets (80,192 labeled images)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Multiple custom model architectures were created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Less parameters than most approaches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Deployed app for iOS and Android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86% Accuracy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104" name="Google Shape;90;p17" descr=""/>
          <p:cNvPicPr/>
          <p:nvPr/>
        </p:nvPicPr>
        <p:blipFill>
          <a:blip r:embed="rId2"/>
          <a:stretch/>
        </p:blipFill>
        <p:spPr>
          <a:xfrm>
            <a:off x="5225760" y="3227760"/>
            <a:ext cx="3360960" cy="158688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1654200" y="4815000"/>
            <a:ext cx="18223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5 - Confusion Matrix [6]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5905440" y="4815000"/>
            <a:ext cx="200124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6 - Feature map example [6]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International Skin Image Collaboration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11760" y="10872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Public dataset used as benchmark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Places a yearly challenge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ISIC 2018 part 3 top 3 winners: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Develop a classifier to distinguish between 7 classes 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Top 3 submissions by Nozdryn-Plotnicki et al. (</a:t>
            </a: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Metaoptima) [7] :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Data augmentation with preprocessing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Ensemble of multiple models trained on ImageNet (transfer learning)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AUC for best submission: ~98.3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ISIC 2019 winner: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Develop a classifier to distinguish between 9 classes 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Best submition by Gessert et al. [8]: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Transfer learning from EfficientNets model pre trained on ImageNet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Preprocessing and data augmentation techniques before training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AUC from optimal ensemble:  95.4 ± 0.5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Production grade applications 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235440" y="923760"/>
            <a:ext cx="4412880" cy="14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Metaoptima’s Dermengine web app: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Change detection tool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Image processing such as hair removal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Visual search tool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Uses ML to compare similar lesions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05;p19" descr=""/>
          <p:cNvPicPr/>
          <p:nvPr/>
        </p:nvPicPr>
        <p:blipFill>
          <a:blip r:embed="rId1"/>
          <a:stretch/>
        </p:blipFill>
        <p:spPr>
          <a:xfrm>
            <a:off x="311760" y="2278440"/>
            <a:ext cx="4743720" cy="2610000"/>
          </a:xfrm>
          <a:prstGeom prst="rect">
            <a:avLst/>
          </a:prstGeom>
          <a:ln>
            <a:noFill/>
          </a:ln>
        </p:spPr>
      </p:pic>
      <p:sp>
        <p:nvSpPr>
          <p:cNvPr id="112" name="TextShape 3"/>
          <p:cNvSpPr txBox="1"/>
          <p:nvPr/>
        </p:nvSpPr>
        <p:spPr>
          <a:xfrm>
            <a:off x="5357160" y="3254760"/>
            <a:ext cx="4334040" cy="14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Skin vision mobile app: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Patient grade mHealth app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~30 second response time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Low/Medium/High risk response 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97% Sensitivity, 78% Specificity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Notifications to remind patients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4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14400" y="4830120"/>
            <a:ext cx="200160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7 - Demengine web app [9]</a:t>
            </a:r>
            <a:endParaRPr b="0" lang="pt-PT" sz="1000" spc="-1" strike="noStrike">
              <a:latin typeface="Arial"/>
            </a:endParaRPr>
          </a:p>
        </p:txBody>
      </p:sp>
      <p:pic>
        <p:nvPicPr>
          <p:cNvPr id="114" name="Google Shape;108;p19" descr=""/>
          <p:cNvPicPr/>
          <p:nvPr/>
        </p:nvPicPr>
        <p:blipFill>
          <a:blip r:embed="rId2"/>
          <a:stretch/>
        </p:blipFill>
        <p:spPr>
          <a:xfrm>
            <a:off x="5617080" y="357840"/>
            <a:ext cx="1356840" cy="255132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09;p19" descr=""/>
          <p:cNvPicPr/>
          <p:nvPr/>
        </p:nvPicPr>
        <p:blipFill>
          <a:blip r:embed="rId3"/>
          <a:srcRect l="0" t="0" r="0" b="3638"/>
          <a:stretch/>
        </p:blipFill>
        <p:spPr>
          <a:xfrm>
            <a:off x="7193520" y="357840"/>
            <a:ext cx="1546560" cy="2551320"/>
          </a:xfrm>
          <a:prstGeom prst="rect">
            <a:avLst/>
          </a:prstGeom>
          <a:ln>
            <a:noFill/>
          </a:ln>
        </p:spPr>
      </p:pic>
      <p:sp>
        <p:nvSpPr>
          <p:cNvPr id="116" name="CustomShape 5"/>
          <p:cNvSpPr/>
          <p:nvPr/>
        </p:nvSpPr>
        <p:spPr>
          <a:xfrm>
            <a:off x="6302880" y="2909160"/>
            <a:ext cx="19771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8 - SkinVision mobile app[3]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5;p20" descr=""/>
          <p:cNvPicPr/>
          <p:nvPr/>
        </p:nvPicPr>
        <p:blipFill>
          <a:blip r:embed="rId1"/>
          <a:srcRect l="0" t="0" r="57792" b="4327"/>
          <a:stretch/>
        </p:blipFill>
        <p:spPr>
          <a:xfrm>
            <a:off x="6456240" y="0"/>
            <a:ext cx="2398320" cy="2436120"/>
          </a:xfrm>
          <a:prstGeom prst="rect">
            <a:avLst/>
          </a:prstGeom>
          <a:ln>
            <a:noFill/>
          </a:ln>
        </p:spPr>
      </p:pic>
      <p:sp>
        <p:nvSpPr>
          <p:cNvPr id="118" name="TextShape 1"/>
          <p:cNvSpPr txBox="1"/>
          <p:nvPr/>
        </p:nvSpPr>
        <p:spPr>
          <a:xfrm>
            <a:off x="311760" y="521280"/>
            <a:ext cx="42598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Deep learning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11760" y="1305000"/>
            <a:ext cx="58554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Implemented through artificial neural networks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Require large amounts of data and computational power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Multiple layers, each with multiple neurons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Neurons acts like a function with parameters 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Parameters are learned in iterations based on a optimizer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Different architectures for different purposes: RNN’s, CNN’s, LSTM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6624000" y="4881240"/>
            <a:ext cx="216000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10 - Deep Neural Network [10]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6649200" y="2356560"/>
            <a:ext cx="213480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9 - Artificial neural network [10]</a:t>
            </a:r>
            <a:endParaRPr b="0" lang="pt-PT" sz="1000" spc="-1" strike="noStrike">
              <a:latin typeface="Arial"/>
            </a:endParaRPr>
          </a:p>
        </p:txBody>
      </p:sp>
      <p:pic>
        <p:nvPicPr>
          <p:cNvPr id="122" name="Google Shape;120;p20" descr=""/>
          <p:cNvPicPr/>
          <p:nvPr/>
        </p:nvPicPr>
        <p:blipFill>
          <a:blip r:embed="rId2"/>
          <a:srcRect l="42864" t="0" r="0" b="4327"/>
          <a:stretch/>
        </p:blipFill>
        <p:spPr>
          <a:xfrm>
            <a:off x="6167520" y="2724120"/>
            <a:ext cx="2976120" cy="223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5;p21" descr=""/>
          <p:cNvPicPr/>
          <p:nvPr/>
        </p:nvPicPr>
        <p:blipFill>
          <a:blip r:embed="rId1"/>
          <a:stretch/>
        </p:blipFill>
        <p:spPr>
          <a:xfrm>
            <a:off x="2394000" y="3162960"/>
            <a:ext cx="2552400" cy="1866600"/>
          </a:xfrm>
          <a:prstGeom prst="rect">
            <a:avLst/>
          </a:prstGeom>
          <a:ln>
            <a:noFill/>
          </a:ln>
        </p:spPr>
      </p:pic>
      <p:sp>
        <p:nvSpPr>
          <p:cNvPr id="12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  <a:ea typeface="Arial"/>
              </a:rPr>
              <a:t>Convolutional neural networks (CNN’s/DCNN’s)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0" y="1152360"/>
            <a:ext cx="8520120" cy="22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Inspired by the way that the visual cortex works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Widely used in image recognition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3 main differences from ANN’s: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Local receptive fields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Shared weights (makes it translation invariant)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pt-PT" sz="1400" spc="-1" strike="noStrike">
                <a:solidFill>
                  <a:srgbClr val="595959"/>
                </a:solidFill>
                <a:latin typeface="Arial"/>
                <a:ea typeface="Arial"/>
              </a:rPr>
              <a:t>Pooling layers to remove noise and reduce parameters needed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pt-PT" sz="1800" spc="-1" strike="noStrike">
                <a:solidFill>
                  <a:srgbClr val="595959"/>
                </a:solidFill>
                <a:latin typeface="Arial"/>
                <a:ea typeface="Arial"/>
              </a:rPr>
              <a:t>Can have multiple sets of convolutional layer + pooling layer</a:t>
            </a:r>
            <a:endParaRPr b="0" lang="pt-PT" sz="18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126" name="Google Shape;128;p21" descr=""/>
          <p:cNvPicPr/>
          <p:nvPr/>
        </p:nvPicPr>
        <p:blipFill>
          <a:blip r:embed="rId2"/>
          <a:stretch/>
        </p:blipFill>
        <p:spPr>
          <a:xfrm>
            <a:off x="6023520" y="3438000"/>
            <a:ext cx="2496960" cy="151560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424200" y="4789080"/>
            <a:ext cx="181836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12 - Pooling operation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928520" y="4865400"/>
            <a:ext cx="19807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595959"/>
                </a:solidFill>
                <a:latin typeface="Arial"/>
                <a:ea typeface="Arial"/>
              </a:rPr>
              <a:t>Fig 11 -Convolution Operation</a:t>
            </a:r>
            <a:endParaRPr b="0" lang="pt-PT" sz="1000" spc="-1" strike="noStrike">
              <a:latin typeface="Arial"/>
            </a:endParaRPr>
          </a:p>
        </p:txBody>
      </p:sp>
      <p:pic>
        <p:nvPicPr>
          <p:cNvPr id="129" name="Google Shape;131;p21" descr=""/>
          <p:cNvPicPr/>
          <p:nvPr/>
        </p:nvPicPr>
        <p:blipFill>
          <a:blip r:embed="rId3"/>
          <a:stretch/>
        </p:blipFill>
        <p:spPr>
          <a:xfrm>
            <a:off x="1395720" y="3531960"/>
            <a:ext cx="967680" cy="82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pt-PT</dc:language>
  <cp:lastModifiedBy/>
  <dcterms:modified xsi:type="dcterms:W3CDTF">2019-12-19T21:38:31Z</dcterms:modified>
  <cp:revision>5</cp:revision>
  <dc:subject/>
  <dc:title/>
</cp:coreProperties>
</file>